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5/14/12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5/14/12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5/14/12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5/14/12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5/14/12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5/14/12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Company" TargetMode="External"/><Relationship Id="rId3" Type="http://schemas.openxmlformats.org/officeDocument/2006/relationships/hyperlink" Target="http://en.wikipedia.org/wiki/Organiza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WOW </a:t>
            </a:r>
            <a:r>
              <a:rPr lang="en-US" smtClean="0"/>
              <a:t>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Product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691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marketing technique intended to present products in the best </a:t>
            </a:r>
            <a:r>
              <a:rPr lang="en-US" dirty="0" smtClean="0">
                <a:latin typeface="Arial"/>
                <a:cs typeface="Arial"/>
              </a:rPr>
              <a:t>possible light </a:t>
            </a:r>
            <a:r>
              <a:rPr lang="en-US" dirty="0">
                <a:latin typeface="Arial"/>
                <a:cs typeface="Arial"/>
              </a:rPr>
              <a:t>to different target audiences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pPr lvl="1"/>
            <a:r>
              <a:rPr lang="en-US" dirty="0">
                <a:latin typeface="Arial"/>
                <a:cs typeface="Arial"/>
              </a:rPr>
              <a:t>positioning has come to mean the process by which marketers try to create an image or identity in the minds of their target market for its product, brand, or organization.</a:t>
            </a:r>
          </a:p>
        </p:txBody>
      </p:sp>
    </p:spTree>
    <p:extLst>
      <p:ext uri="{BB962C8B-B14F-4D97-AF65-F5344CB8AC3E}">
        <p14:creationId xmlns:p14="http://schemas.microsoft.com/office/powerpoint/2010/main" val="3401796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arket </a:t>
            </a:r>
            <a:r>
              <a:rPr lang="en-US" dirty="0"/>
              <a:t>S</a:t>
            </a:r>
            <a:r>
              <a:rPr lang="en-US" dirty="0" smtClean="0"/>
              <a:t>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A marketing term referring to the </a:t>
            </a:r>
            <a:r>
              <a:rPr lang="en-US" dirty="0" smtClean="0">
                <a:latin typeface="Arial"/>
                <a:cs typeface="Arial"/>
              </a:rPr>
              <a:t>grouping </a:t>
            </a:r>
            <a:r>
              <a:rPr lang="en-US" dirty="0">
                <a:latin typeface="Arial"/>
                <a:cs typeface="Arial"/>
              </a:rPr>
              <a:t>of prospective buyers into groups (segments) that have common needs and will respond similarly to a marketing action. </a:t>
            </a:r>
            <a:endParaRPr lang="en-US" dirty="0" smtClean="0">
              <a:latin typeface="Arial"/>
              <a:cs typeface="Arial"/>
            </a:endParaRPr>
          </a:p>
          <a:p>
            <a:pPr lvl="1"/>
            <a:r>
              <a:rPr lang="en-US" dirty="0" smtClean="0">
                <a:latin typeface="Arial"/>
                <a:cs typeface="Arial"/>
              </a:rPr>
              <a:t>For </a:t>
            </a:r>
            <a:r>
              <a:rPr lang="en-US" dirty="0">
                <a:latin typeface="Arial"/>
                <a:cs typeface="Arial"/>
              </a:rPr>
              <a:t>example, an athletic footwear company might have market segments for basketball players and long-distance runners.  As distinct groups, basketball players and long-distance runners will respond to very different advertisements. </a:t>
            </a:r>
            <a:endParaRPr lang="en-US" dirty="0" smtClean="0">
              <a:latin typeface="Arial"/>
              <a:cs typeface="Arial"/>
            </a:endParaRPr>
          </a:p>
          <a:p>
            <a:pPr lvl="1"/>
            <a:r>
              <a:rPr lang="en-US" dirty="0" smtClean="0">
                <a:latin typeface="Arial"/>
                <a:cs typeface="Arial"/>
              </a:rPr>
              <a:t>This is an early </a:t>
            </a:r>
            <a:r>
              <a:rPr lang="en-US" dirty="0">
                <a:latin typeface="Arial"/>
                <a:cs typeface="Arial"/>
              </a:rPr>
              <a:t>step in </a:t>
            </a:r>
            <a:r>
              <a:rPr lang="en-US" dirty="0" smtClean="0">
                <a:latin typeface="Arial"/>
                <a:cs typeface="Arial"/>
              </a:rPr>
              <a:t>the positioning </a:t>
            </a:r>
            <a:r>
              <a:rPr lang="en-US" dirty="0">
                <a:latin typeface="Arial"/>
                <a:cs typeface="Arial"/>
              </a:rPr>
              <a:t>of products</a:t>
            </a:r>
          </a:p>
        </p:txBody>
      </p:sp>
    </p:spTree>
    <p:extLst>
      <p:ext uri="{BB962C8B-B14F-4D97-AF65-F5344CB8AC3E}">
        <p14:creationId xmlns:p14="http://schemas.microsoft.com/office/powerpoint/2010/main" val="3865690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A group of related products manufactured by a single </a:t>
            </a:r>
            <a:r>
              <a:rPr lang="en-US" u="sng" dirty="0">
                <a:latin typeface="Arial"/>
                <a:cs typeface="Arial"/>
              </a:rPr>
              <a:t>company. </a:t>
            </a:r>
            <a:endParaRPr lang="en-US" u="sng" dirty="0" smtClean="0">
              <a:latin typeface="Arial"/>
              <a:cs typeface="Arial"/>
            </a:endParaRPr>
          </a:p>
          <a:p>
            <a:pPr lvl="1"/>
            <a:r>
              <a:rPr lang="en-US" u="sng" dirty="0" smtClean="0">
                <a:latin typeface="Arial"/>
                <a:cs typeface="Arial"/>
              </a:rPr>
              <a:t>For </a:t>
            </a:r>
            <a:r>
              <a:rPr lang="en-US" u="sng" dirty="0">
                <a:latin typeface="Arial"/>
                <a:cs typeface="Arial"/>
              </a:rPr>
              <a:t>example, a cosmetic company's makeup product line might include foundation, concealer, powder, blush, eyeliner, </a:t>
            </a:r>
            <a:r>
              <a:rPr lang="en-US" u="sng" dirty="0" err="1">
                <a:latin typeface="Arial"/>
                <a:cs typeface="Arial"/>
              </a:rPr>
              <a:t>eyeshadow</a:t>
            </a:r>
            <a:r>
              <a:rPr lang="en-US" u="sng" dirty="0">
                <a:latin typeface="Arial"/>
                <a:cs typeface="Arial"/>
              </a:rPr>
              <a:t>, mascara and lipstick products that are all closely related. The same company might also offer more than one product line. The cosmetic company might have a special product line geared toward teenagers and another line geared </a:t>
            </a:r>
            <a:r>
              <a:rPr lang="en-US" u="sng" dirty="0" smtClean="0">
                <a:latin typeface="Arial"/>
                <a:cs typeface="Arial"/>
              </a:rPr>
              <a:t>toward older </a:t>
            </a:r>
            <a:r>
              <a:rPr lang="en-US" u="sng" dirty="0">
                <a:latin typeface="Arial"/>
                <a:cs typeface="Arial"/>
              </a:rPr>
              <a:t>women </a:t>
            </a:r>
          </a:p>
        </p:txBody>
      </p:sp>
    </p:spTree>
    <p:extLst>
      <p:ext uri="{BB962C8B-B14F-4D97-AF65-F5344CB8AC3E}">
        <p14:creationId xmlns:p14="http://schemas.microsoft.com/office/powerpoint/2010/main" val="446928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Up Enterprise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A recently formed or incorporated entity that has been in operation for less than one year.</a:t>
            </a:r>
          </a:p>
        </p:txBody>
      </p:sp>
    </p:spTree>
    <p:extLst>
      <p:ext uri="{BB962C8B-B14F-4D97-AF65-F5344CB8AC3E}">
        <p14:creationId xmlns:p14="http://schemas.microsoft.com/office/powerpoint/2010/main" val="1546790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O</a:t>
            </a:r>
            <a:r>
              <a:rPr lang="en-US" dirty="0" smtClean="0">
                <a:latin typeface="Arial"/>
                <a:cs typeface="Arial"/>
              </a:rPr>
              <a:t>utlines </a:t>
            </a:r>
            <a:r>
              <a:rPr lang="en-US" dirty="0">
                <a:latin typeface="Arial"/>
                <a:cs typeface="Arial"/>
              </a:rPr>
              <a:t>a company's overall marketing efforts. 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Marketing </a:t>
            </a:r>
            <a:r>
              <a:rPr lang="en-US" dirty="0">
                <a:latin typeface="Arial"/>
                <a:cs typeface="Arial"/>
              </a:rPr>
              <a:t>process can be realized by </a:t>
            </a:r>
            <a:r>
              <a:rPr lang="en-US" dirty="0" smtClean="0">
                <a:latin typeface="Arial"/>
                <a:cs typeface="Arial"/>
              </a:rPr>
              <a:t>using the </a:t>
            </a:r>
            <a:r>
              <a:rPr lang="en-US" dirty="0">
                <a:latin typeface="Arial"/>
                <a:cs typeface="Arial"/>
              </a:rPr>
              <a:t>marketing </a:t>
            </a:r>
            <a:r>
              <a:rPr lang="en-US" dirty="0" smtClean="0">
                <a:latin typeface="Arial"/>
                <a:cs typeface="Arial"/>
              </a:rPr>
              <a:t>mix (4 P’s)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3938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Added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R</a:t>
            </a:r>
            <a:r>
              <a:rPr lang="en-US" dirty="0" smtClean="0">
                <a:latin typeface="Arial"/>
                <a:cs typeface="Arial"/>
              </a:rPr>
              <a:t>efers </a:t>
            </a:r>
            <a:r>
              <a:rPr lang="en-US" dirty="0">
                <a:latin typeface="Arial"/>
                <a:cs typeface="Arial"/>
              </a:rPr>
              <a:t>to "extra" feature(s) of an item of interest (product, service, person etc.) that go beyond the standard expectations and provide something "more" while adding little or nothing to its </a:t>
            </a:r>
            <a:r>
              <a:rPr lang="en-US" dirty="0" smtClean="0">
                <a:latin typeface="Arial"/>
                <a:cs typeface="Arial"/>
              </a:rPr>
              <a:t>cost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Gives </a:t>
            </a:r>
            <a:r>
              <a:rPr lang="en-US" dirty="0">
                <a:latin typeface="Arial"/>
                <a:cs typeface="Arial"/>
              </a:rPr>
              <a:t>competitive edges to companies</a:t>
            </a:r>
          </a:p>
        </p:txBody>
      </p:sp>
    </p:spTree>
    <p:extLst>
      <p:ext uri="{BB962C8B-B14F-4D97-AF65-F5344CB8AC3E}">
        <p14:creationId xmlns:p14="http://schemas.microsoft.com/office/powerpoint/2010/main" val="3962718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SWOT Analysis is a useful technique for understanding </a:t>
            </a:r>
            <a:r>
              <a:rPr lang="en-US" dirty="0" smtClean="0">
                <a:latin typeface="Arial"/>
                <a:cs typeface="Arial"/>
              </a:rPr>
              <a:t>the </a:t>
            </a:r>
            <a:r>
              <a:rPr lang="en-US" dirty="0">
                <a:latin typeface="Arial"/>
                <a:cs typeface="Arial"/>
              </a:rPr>
              <a:t>Strengths and </a:t>
            </a:r>
            <a:r>
              <a:rPr lang="en-US" dirty="0" smtClean="0">
                <a:latin typeface="Arial"/>
                <a:cs typeface="Arial"/>
              </a:rPr>
              <a:t>Weaknesses of a company, </a:t>
            </a:r>
            <a:r>
              <a:rPr lang="en-US" dirty="0">
                <a:latin typeface="Arial"/>
                <a:cs typeface="Arial"/>
              </a:rPr>
              <a:t>and for identifying both the Opportunities </a:t>
            </a:r>
            <a:r>
              <a:rPr lang="en-US" dirty="0" smtClean="0">
                <a:latin typeface="Arial"/>
                <a:cs typeface="Arial"/>
              </a:rPr>
              <a:t>and Threats that company faces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2395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a statement of the purpose of </a:t>
            </a:r>
            <a:r>
              <a:rPr lang="en-US" dirty="0" err="1" smtClean="0">
                <a:latin typeface="Arial"/>
                <a:cs typeface="Arial"/>
              </a:rPr>
              <a:t>a</a:t>
            </a:r>
            <a:r>
              <a:rPr lang="en-US" dirty="0" err="1">
                <a:hlinkClick r:id="rId2"/>
              </a:rPr>
              <a:t>company</a:t>
            </a:r>
            <a:r>
              <a:rPr lang="en-US" dirty="0">
                <a:hlinkClick r:id="rId2"/>
              </a:rPr>
              <a:t> or </a:t>
            </a:r>
            <a:r>
              <a:rPr lang="en-US" dirty="0">
                <a:hlinkClick r:id="rId3"/>
              </a:rPr>
              <a:t>organization. The mission statement should guide the actions of the organization, spell out its overall goal, provide a path, and guide decision-making. </a:t>
            </a:r>
            <a:endParaRPr lang="en-US" dirty="0" smtClean="0">
              <a:hlinkClick r:id="rId3"/>
            </a:endParaRPr>
          </a:p>
          <a:p>
            <a:pPr lvl="1"/>
            <a:r>
              <a:rPr lang="en-US" dirty="0">
                <a:hlinkClick r:id="rId3"/>
              </a:rPr>
              <a:t>P</a:t>
            </a:r>
            <a:r>
              <a:rPr lang="en-US" dirty="0" smtClean="0">
                <a:hlinkClick r:id="rId3"/>
              </a:rPr>
              <a:t>rovides </a:t>
            </a:r>
            <a:r>
              <a:rPr lang="en-US" dirty="0">
                <a:hlinkClick r:id="rId3"/>
              </a:rPr>
              <a:t>"</a:t>
            </a:r>
            <a:r>
              <a:rPr lang="en-US">
                <a:hlinkClick r:id="rId3"/>
              </a:rPr>
              <a:t>the </a:t>
            </a:r>
            <a:r>
              <a:rPr lang="en-US" smtClean="0">
                <a:hlinkClick r:id="rId3"/>
              </a:rPr>
              <a:t>framework” </a:t>
            </a:r>
            <a:r>
              <a:rPr lang="en-US" dirty="0">
                <a:hlinkClick r:id="rId3"/>
              </a:rPr>
              <a:t>or context within which the company's strategies are formulated.</a:t>
            </a:r>
            <a:endParaRPr lang="en-US" u="sng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8525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59</TotalTime>
  <Words>338</Words>
  <Application>Microsoft Macintosh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Newsprint</vt:lpstr>
      <vt:lpstr>WOW 8</vt:lpstr>
      <vt:lpstr>Product Positioning</vt:lpstr>
      <vt:lpstr>Market Segmentation</vt:lpstr>
      <vt:lpstr>Product Line</vt:lpstr>
      <vt:lpstr>Start Up Enterprise</vt:lpstr>
      <vt:lpstr>Marketing Plan</vt:lpstr>
      <vt:lpstr>Value Added</vt:lpstr>
      <vt:lpstr>SWOT Analysis</vt:lpstr>
      <vt:lpstr>Mission Statement</vt:lpstr>
    </vt:vector>
  </TitlesOfParts>
  <Company>Crater School of Business, Innovation and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WOW 9</dc:title>
  <dc:creator>Mike Rogan</dc:creator>
  <cp:lastModifiedBy>Mike Rogan</cp:lastModifiedBy>
  <cp:revision>10</cp:revision>
  <dcterms:created xsi:type="dcterms:W3CDTF">2012-05-14T14:35:55Z</dcterms:created>
  <dcterms:modified xsi:type="dcterms:W3CDTF">2012-05-14T19:43:06Z</dcterms:modified>
</cp:coreProperties>
</file>